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y="5143500" cx="9144000"/>
  <p:notesSz cx="6858000" cy="9144000"/>
  <p:embeddedFontLst>
    <p:embeddedFont>
      <p:font typeface="Roboto"/>
      <p:regular r:id="rId21"/>
      <p:bold r:id="rId22"/>
      <p:italic r:id="rId23"/>
      <p:boldItalic r:id="rId24"/>
    </p:embeddedFont>
    <p:embeddedFont>
      <p:font typeface="Roboto Medium"/>
      <p:regular r:id="rId25"/>
      <p:bold r:id="rId26"/>
      <p:italic r:id="rId27"/>
      <p:boldItalic r:id="rId28"/>
    </p:embeddedFont>
    <p:embeddedFont>
      <p:font typeface="Old Standard TT"/>
      <p:regular r:id="rId29"/>
      <p:bold r:id="rId30"/>
      <p:italic r:id="rId3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font" Target="fonts/Roboto-bold.fntdata"/><Relationship Id="rId21" Type="http://schemas.openxmlformats.org/officeDocument/2006/relationships/font" Target="fonts/Roboto-regular.fntdata"/><Relationship Id="rId24" Type="http://schemas.openxmlformats.org/officeDocument/2006/relationships/font" Target="fonts/Roboto-boldItalic.fntdata"/><Relationship Id="rId23" Type="http://schemas.openxmlformats.org/officeDocument/2006/relationships/font" Target="fonts/Roboto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RobotoMedium-bold.fntdata"/><Relationship Id="rId25" Type="http://schemas.openxmlformats.org/officeDocument/2006/relationships/font" Target="fonts/RobotoMedium-regular.fntdata"/><Relationship Id="rId28" Type="http://schemas.openxmlformats.org/officeDocument/2006/relationships/font" Target="fonts/RobotoMedium-boldItalic.fntdata"/><Relationship Id="rId27" Type="http://schemas.openxmlformats.org/officeDocument/2006/relationships/font" Target="fonts/RobotoMedium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font" Target="fonts/OldStandardTT-regular.fntdata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font" Target="fonts/OldStandardTT-italic.fntdata"/><Relationship Id="rId30" Type="http://schemas.openxmlformats.org/officeDocument/2006/relationships/font" Target="fonts/OldStandardTT-bold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8d57a6aa85_0_5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8d57a6aa85_0_5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8d57a6aa85_0_5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8d57a6aa85_0_5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8d57a6aa85_0_5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8d57a6aa85_0_5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8d57a6aa85_0_5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8d57a6aa85_0_5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8d57a6aa85_0_5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8d57a6aa85_0_5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8ec93ec9c3_0_10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8ec93ec9c3_0_10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8c41b62b79_0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8c41b62b79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8c41b62b79_0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8c41b62b79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8c41b62b79_0_1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8c41b62b79_0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8d57a6a598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8d57a6a598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8d57a6aa8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8d57a6aa8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8d57a6aa85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8d57a6aa85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8d57a6aa85_0_4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8d57a6aa85_0_4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8d57a6aa85_0_5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8d57a6aa85_0_5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8d57a6aa85_0_5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8d57a6aa85_0_5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100"/>
            <a:ext cx="9144000" cy="171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2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oogle Shape;16;p3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" name="Google Shape;17;p3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s://www.jstor.org/stable/1320843" TargetMode="External"/><Relationship Id="rId4" Type="http://schemas.openxmlformats.org/officeDocument/2006/relationships/hyperlink" Target="https://books.google.com/books/about/Nursing_Education.html?id=rfvGAAAACAAJ" TargetMode="External"/><Relationship Id="rId10" Type="http://schemas.openxmlformats.org/officeDocument/2006/relationships/image" Target="../media/image1.png"/><Relationship Id="rId9" Type="http://schemas.openxmlformats.org/officeDocument/2006/relationships/hyperlink" Target="http://drive.google.com/file/d/1U_IHYGENcVqNLDL8RqMCSnBrK7lZLAeZ/view" TargetMode="External"/><Relationship Id="rId5" Type="http://schemas.openxmlformats.org/officeDocument/2006/relationships/hyperlink" Target="https://books.google.com/books/about/Nursing_Education.html?id=rfvGAAAACAAJ" TargetMode="External"/><Relationship Id="rId6" Type="http://schemas.openxmlformats.org/officeDocument/2006/relationships/hyperlink" Target="https://books.google.com/books/about/Nursing_Education.html?id=rfvGAAAACAAJ" TargetMode="External"/><Relationship Id="rId7" Type="http://schemas.openxmlformats.org/officeDocument/2006/relationships/hyperlink" Target="http://www.moe.goc.tt/curriculumprocess.html" TargetMode="External"/><Relationship Id="rId8" Type="http://schemas.openxmlformats.org/officeDocument/2006/relationships/hyperlink" Target="http://www.moe.goc.tt/curriculumprocess.html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6000" y="126000"/>
            <a:ext cx="9012000" cy="1522800"/>
          </a:xfrm>
          <a:prstGeom prst="rect">
            <a:avLst/>
          </a:prstGeom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100">
                <a:solidFill>
                  <a:srgbClr val="000000"/>
                </a:solidFill>
              </a:rPr>
              <a:t>KNOWLEDGE AND CURRICULUM</a:t>
            </a:r>
            <a:endParaRPr b="1" sz="41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 u="sng">
                <a:solidFill>
                  <a:srgbClr val="000000"/>
                </a:solidFill>
              </a:rPr>
              <a:t>Unit IX- </a:t>
            </a:r>
            <a:r>
              <a:rPr b="1" lang="en" sz="2800" u="sng">
                <a:solidFill>
                  <a:srgbClr val="000000"/>
                </a:solidFill>
              </a:rPr>
              <a:t> Curriculum as process and practice</a:t>
            </a:r>
            <a:endParaRPr b="1" sz="2800" u="sng">
              <a:solidFill>
                <a:srgbClr val="000000"/>
              </a:solidFill>
            </a:endParaRPr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2700" y="3480185"/>
            <a:ext cx="8118600" cy="152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D9D9D9"/>
                </a:solidFill>
              </a:rPr>
              <a:t>Dr.V.Regina</a:t>
            </a:r>
            <a:endParaRPr b="1" sz="1500">
              <a:solidFill>
                <a:srgbClr val="D9D9D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D9D9D9"/>
                </a:solidFill>
              </a:rPr>
              <a:t>Principal ,Asst,Professor of Biological Science</a:t>
            </a:r>
            <a:endParaRPr sz="1500">
              <a:solidFill>
                <a:srgbClr val="D9D9D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D9D9D9"/>
                </a:solidFill>
              </a:rPr>
              <a:t>CSI Bishop Newbigin College of Education</a:t>
            </a:r>
            <a:endParaRPr sz="1500">
              <a:solidFill>
                <a:srgbClr val="D9D9D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D9D9D9"/>
                </a:solidFill>
              </a:rPr>
              <a:t>No.109, Dr.Radhakrishnan salai, Mylapore, Chennai - 600004</a:t>
            </a:r>
            <a:endParaRPr sz="1500">
              <a:solidFill>
                <a:srgbClr val="D9D9D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1" name="Google Shape;6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97800" y="3480175"/>
            <a:ext cx="1333500" cy="133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2"/>
          <p:cNvSpPr txBox="1"/>
          <p:nvPr/>
        </p:nvSpPr>
        <p:spPr>
          <a:xfrm>
            <a:off x="676350" y="604200"/>
            <a:ext cx="3015600" cy="224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Language 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5" name="Google Shape;145;p22"/>
          <p:cNvSpPr txBox="1"/>
          <p:nvPr/>
        </p:nvSpPr>
        <p:spPr>
          <a:xfrm>
            <a:off x="4673025" y="604200"/>
            <a:ext cx="43950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policy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using english as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medium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instruction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beginning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 class 1 is being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implemented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 all the private, unaided school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throughout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country. In 2019 NEP till 5th standard mother tongue is the medium of instruction.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6" name="Google Shape;146;p22"/>
          <p:cNvSpPr txBox="1"/>
          <p:nvPr/>
        </p:nvSpPr>
        <p:spPr>
          <a:xfrm>
            <a:off x="676350" y="2512950"/>
            <a:ext cx="3015600" cy="224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Other </a:t>
            </a: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scholastic</a:t>
            </a: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 areas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7" name="Google Shape;147;p22"/>
          <p:cNvSpPr txBox="1"/>
          <p:nvPr/>
        </p:nvSpPr>
        <p:spPr>
          <a:xfrm>
            <a:off x="4673000" y="2459550"/>
            <a:ext cx="4395000" cy="12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Several has modified NCF science and social science recommendations. Schooling starting from 3 years of age onwards. From school education to higher education the NEP envisions to provide a new structure to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education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sector to the country.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8" name="Google Shape;148;p22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3"/>
          <p:cNvSpPr txBox="1"/>
          <p:nvPr/>
        </p:nvSpPr>
        <p:spPr>
          <a:xfrm>
            <a:off x="1122800" y="267325"/>
            <a:ext cx="7014900" cy="224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Major reforms school Educations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4" name="Google Shape;154;p23"/>
          <p:cNvSpPr txBox="1"/>
          <p:nvPr/>
        </p:nvSpPr>
        <p:spPr>
          <a:xfrm>
            <a:off x="160400" y="727150"/>
            <a:ext cx="4405800" cy="386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Universalisation of early childhood care education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. (ECCE)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National mission on foundation literacy and numeracy..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5 + 3 + 3 + 4 curricular and pedagogical structure.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Curriculum to integrate 21st century skills, mathematical thinking and scientific temper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No rigid separation between art and sciences between curricular and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extracurricular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activities, between vocational and academic streams.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Education of gifted children.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5" name="Google Shape;155;p23"/>
          <p:cNvSpPr txBox="1"/>
          <p:nvPr/>
        </p:nvSpPr>
        <p:spPr>
          <a:xfrm>
            <a:off x="4715775" y="727150"/>
            <a:ext cx="4106100" cy="394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Gender inclusion fund.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KGBVs upto grade 12.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Reduction in curriculum to corre concepts.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Vocational integration from class 6 onwards.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Universities to be named not on the basis of ownership but on quality on education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NCTE will act as professional standard setting bodies (PSSB s )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6" name="Google Shape;156;p23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4"/>
          <p:cNvSpPr txBox="1"/>
          <p:nvPr/>
        </p:nvSpPr>
        <p:spPr>
          <a:xfrm>
            <a:off x="751200" y="2459400"/>
            <a:ext cx="3015600" cy="224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Meritocracy and its impact on </a:t>
            </a: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curriculum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2" name="Google Shape;162;p24"/>
          <p:cNvSpPr txBox="1"/>
          <p:nvPr/>
        </p:nvSpPr>
        <p:spPr>
          <a:xfrm>
            <a:off x="4457700" y="1128100"/>
            <a:ext cx="4686300" cy="17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Personification and genetics : it the incentive approach to merit it is characteristic of actions to personal quality.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Deserts and entitlement : an incentive argument is entirely instrumental related to results.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Distribution independence: the results desired have a string distributive components , with  a preference for equality, then in assessing merits , concern about distribution and inequality would enter the evaluation.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3" name="Google Shape;163;p24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5"/>
          <p:cNvSpPr txBox="1"/>
          <p:nvPr/>
        </p:nvSpPr>
        <p:spPr>
          <a:xfrm>
            <a:off x="1122800" y="267325"/>
            <a:ext cx="7014900" cy="224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Relationship between power ideology and the curriculum 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9" name="Google Shape;169;p25"/>
          <p:cNvSpPr txBox="1"/>
          <p:nvPr/>
        </p:nvSpPr>
        <p:spPr>
          <a:xfrm>
            <a:off x="160400" y="727150"/>
            <a:ext cx="4405800" cy="386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Educational decisions are all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ideological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decisions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The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argument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claiming that every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educational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decisions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is ideological to all levels of educational activities.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Laws of compulsory education and its duration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The levels of allocation of economic resources to education in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comparison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to other areas of social activity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0" name="Google Shape;170;p25"/>
          <p:cNvSpPr txBox="1"/>
          <p:nvPr/>
        </p:nvSpPr>
        <p:spPr>
          <a:xfrm>
            <a:off x="4715775" y="727150"/>
            <a:ext cx="4106100" cy="394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uniform organisation of the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educational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system for all children.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class or cultural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segregation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 schools.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Religious education for all  or 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separation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religion from public education, all are clearly ideological decision.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Philosophy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education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or pedagogy theory of education, educational outlook are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nothing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but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ideology.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1" name="Google Shape;171;p25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6"/>
          <p:cNvSpPr txBox="1"/>
          <p:nvPr/>
        </p:nvSpPr>
        <p:spPr>
          <a:xfrm>
            <a:off x="1064550" y="127400"/>
            <a:ext cx="7014900" cy="224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Relationship between power ideology and the curriculum 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7" name="Google Shape;177;p26"/>
          <p:cNvSpPr/>
          <p:nvPr/>
        </p:nvSpPr>
        <p:spPr>
          <a:xfrm>
            <a:off x="4887879" y="1195886"/>
            <a:ext cx="3747000" cy="2807400"/>
          </a:xfrm>
          <a:prstGeom prst="triangle">
            <a:avLst>
              <a:gd fmla="val 50000" name="adj"/>
            </a:avLst>
          </a:prstGeom>
          <a:solidFill>
            <a:srgbClr val="83E3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78" name="Google Shape;178;p26"/>
          <p:cNvGrpSpPr/>
          <p:nvPr/>
        </p:nvGrpSpPr>
        <p:grpSpPr>
          <a:xfrm>
            <a:off x="5503087" y="3518100"/>
            <a:ext cx="3597205" cy="1168655"/>
            <a:chOff x="3698064" y="3116689"/>
            <a:chExt cx="2495287" cy="832079"/>
          </a:xfrm>
        </p:grpSpPr>
        <p:sp>
          <p:nvSpPr>
            <p:cNvPr id="179" name="Google Shape;179;p26"/>
            <p:cNvSpPr/>
            <p:nvPr/>
          </p:nvSpPr>
          <p:spPr>
            <a:xfrm rot="10800000">
              <a:off x="3698064" y="3575617"/>
              <a:ext cx="1740900" cy="125400"/>
            </a:xfrm>
            <a:prstGeom prst="rightArrow">
              <a:avLst>
                <a:gd fmla="val 25514" name="adj1"/>
                <a:gd fmla="val 64322" name="adj2"/>
              </a:avLst>
            </a:prstGeom>
            <a:solidFill>
              <a:srgbClr val="1D7E7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26"/>
            <p:cNvSpPr txBox="1"/>
            <p:nvPr/>
          </p:nvSpPr>
          <p:spPr>
            <a:xfrm rot="620">
              <a:off x="3771608" y="3655818"/>
              <a:ext cx="1662900" cy="292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Training </a:t>
              </a:r>
              <a:endParaRPr sz="1200">
                <a:solidFill>
                  <a:srgbClr val="FFFFFF"/>
                </a:solidFill>
              </a:endParaRPr>
            </a:p>
          </p:txBody>
        </p:sp>
        <p:sp>
          <p:nvSpPr>
            <p:cNvPr id="181" name="Google Shape;181;p26"/>
            <p:cNvSpPr/>
            <p:nvPr/>
          </p:nvSpPr>
          <p:spPr>
            <a:xfrm>
              <a:off x="5434651" y="3116689"/>
              <a:ext cx="758700" cy="746100"/>
            </a:xfrm>
            <a:prstGeom prst="ellipse">
              <a:avLst/>
            </a:prstGeom>
            <a:gradFill>
              <a:gsLst>
                <a:gs pos="0">
                  <a:srgbClr val="00AB97"/>
                </a:gs>
                <a:gs pos="100000">
                  <a:srgbClr val="022622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  <a:effectLst>
              <a:outerShdw blurRad="57150" rotWithShape="0" algn="bl" dir="5400000" dist="19050">
                <a:srgbClr val="212121">
                  <a:alpha val="38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FFFFFF"/>
                  </a:solidFill>
                  <a:latin typeface="Roboto Medium"/>
                  <a:ea typeface="Roboto Medium"/>
                  <a:cs typeface="Roboto Medium"/>
                  <a:sym typeface="Roboto Medium"/>
                </a:rPr>
                <a:t>Teacher </a:t>
              </a:r>
              <a:endParaRPr sz="1200">
                <a:solidFill>
                  <a:srgbClr val="FFFFFF"/>
                </a:solidFill>
                <a:latin typeface="Roboto Medium"/>
                <a:ea typeface="Roboto Medium"/>
                <a:cs typeface="Roboto Medium"/>
                <a:sym typeface="Roboto Medium"/>
              </a:endParaRPr>
            </a:p>
          </p:txBody>
        </p:sp>
      </p:grpSp>
      <p:grpSp>
        <p:nvGrpSpPr>
          <p:cNvPr id="182" name="Google Shape;182;p26"/>
          <p:cNvGrpSpPr/>
          <p:nvPr/>
        </p:nvGrpSpPr>
        <p:grpSpPr>
          <a:xfrm>
            <a:off x="4544522" y="1283570"/>
            <a:ext cx="1801412" cy="3089186"/>
            <a:chOff x="3033133" y="1525710"/>
            <a:chExt cx="1249592" cy="2199492"/>
          </a:xfrm>
        </p:grpSpPr>
        <p:sp>
          <p:nvSpPr>
            <p:cNvPr id="183" name="Google Shape;183;p26"/>
            <p:cNvSpPr/>
            <p:nvPr/>
          </p:nvSpPr>
          <p:spPr>
            <a:xfrm rot="-3360517">
              <a:off x="2960437" y="2297046"/>
              <a:ext cx="1629676" cy="125310"/>
            </a:xfrm>
            <a:prstGeom prst="rightArrow">
              <a:avLst>
                <a:gd fmla="val 25514" name="adj1"/>
                <a:gd fmla="val 64322" name="adj2"/>
              </a:avLst>
            </a:prstGeom>
            <a:solidFill>
              <a:srgbClr val="249C9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26"/>
            <p:cNvSpPr txBox="1"/>
            <p:nvPr/>
          </p:nvSpPr>
          <p:spPr>
            <a:xfrm rot="-3365016">
              <a:off x="2786718" y="2151658"/>
              <a:ext cx="1664030" cy="2928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Learning</a:t>
              </a:r>
              <a:endParaRPr sz="1200">
                <a:solidFill>
                  <a:srgbClr val="FFFFFF"/>
                </a:solidFill>
              </a:endParaRPr>
            </a:p>
          </p:txBody>
        </p:sp>
        <p:sp>
          <p:nvSpPr>
            <p:cNvPr id="185" name="Google Shape;185;p26"/>
            <p:cNvSpPr/>
            <p:nvPr/>
          </p:nvSpPr>
          <p:spPr>
            <a:xfrm>
              <a:off x="3058174" y="2936202"/>
              <a:ext cx="828000" cy="789000"/>
            </a:xfrm>
            <a:prstGeom prst="ellipse">
              <a:avLst/>
            </a:prstGeom>
            <a:gradFill>
              <a:gsLst>
                <a:gs pos="0">
                  <a:srgbClr val="00AB97"/>
                </a:gs>
                <a:gs pos="100000">
                  <a:srgbClr val="022622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  <a:effectLst>
              <a:outerShdw blurRad="57150" rotWithShape="0" algn="bl" dir="5400000" dist="19050">
                <a:srgbClr val="212121">
                  <a:alpha val="38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FFFFFF"/>
                  </a:solidFill>
                  <a:latin typeface="Roboto Medium"/>
                  <a:ea typeface="Roboto Medium"/>
                  <a:cs typeface="Roboto Medium"/>
                  <a:sym typeface="Roboto Medium"/>
                </a:rPr>
                <a:t>Learner </a:t>
              </a:r>
              <a:endParaRPr sz="1200">
                <a:solidFill>
                  <a:srgbClr val="FFFFFF"/>
                </a:solidFill>
                <a:latin typeface="Roboto Medium"/>
                <a:ea typeface="Roboto Medium"/>
                <a:cs typeface="Roboto Medium"/>
                <a:sym typeface="Roboto Medium"/>
              </a:endParaRPr>
            </a:p>
          </p:txBody>
        </p:sp>
      </p:grpSp>
      <p:grpSp>
        <p:nvGrpSpPr>
          <p:cNvPr id="186" name="Google Shape;186;p26"/>
          <p:cNvGrpSpPr/>
          <p:nvPr/>
        </p:nvGrpSpPr>
        <p:grpSpPr>
          <a:xfrm>
            <a:off x="6064875" y="492025"/>
            <a:ext cx="2837616" cy="2946592"/>
            <a:chOff x="4087762" y="962133"/>
            <a:chExt cx="1968380" cy="2097965"/>
          </a:xfrm>
        </p:grpSpPr>
        <p:sp>
          <p:nvSpPr>
            <p:cNvPr id="187" name="Google Shape;187;p26"/>
            <p:cNvSpPr/>
            <p:nvPr/>
          </p:nvSpPr>
          <p:spPr>
            <a:xfrm rot="3420919">
              <a:off x="4575050" y="2300047"/>
              <a:ext cx="1581515" cy="125402"/>
            </a:xfrm>
            <a:prstGeom prst="rightArrow">
              <a:avLst>
                <a:gd fmla="val 25514" name="adj1"/>
                <a:gd fmla="val 64322" name="adj2"/>
              </a:avLst>
            </a:prstGeom>
            <a:solidFill>
              <a:srgbClr val="155B5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8" name="Google Shape;188;p26"/>
            <p:cNvSpPr/>
            <p:nvPr/>
          </p:nvSpPr>
          <p:spPr>
            <a:xfrm>
              <a:off x="4087762" y="962133"/>
              <a:ext cx="966300" cy="890700"/>
            </a:xfrm>
            <a:prstGeom prst="ellipse">
              <a:avLst/>
            </a:prstGeom>
            <a:gradFill>
              <a:gsLst>
                <a:gs pos="0">
                  <a:srgbClr val="00AB97"/>
                </a:gs>
                <a:gs pos="100000">
                  <a:srgbClr val="022622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  <a:effectLst>
              <a:outerShdw blurRad="57150" rotWithShape="0" algn="bl" dir="5400000" dist="19050">
                <a:srgbClr val="212121">
                  <a:alpha val="38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FFFFFF"/>
                  </a:solidFill>
                  <a:latin typeface="Roboto Medium"/>
                  <a:ea typeface="Roboto Medium"/>
                  <a:cs typeface="Roboto Medium"/>
                  <a:sym typeface="Roboto Medium"/>
                </a:rPr>
                <a:t>Knowledge</a:t>
              </a:r>
              <a:endParaRPr sz="1200">
                <a:solidFill>
                  <a:srgbClr val="FFFFFF"/>
                </a:solidFill>
                <a:latin typeface="Roboto Medium"/>
                <a:ea typeface="Roboto Medium"/>
                <a:cs typeface="Roboto Medium"/>
                <a:sym typeface="Roboto Medium"/>
              </a:endParaRPr>
            </a:p>
          </p:txBody>
        </p:sp>
        <p:sp>
          <p:nvSpPr>
            <p:cNvPr id="189" name="Google Shape;189;p26"/>
            <p:cNvSpPr txBox="1"/>
            <p:nvPr/>
          </p:nvSpPr>
          <p:spPr>
            <a:xfrm rot="3420634">
              <a:off x="4640653" y="2101762"/>
              <a:ext cx="1673878" cy="29282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Teaching</a:t>
              </a:r>
              <a:endParaRPr sz="1200">
                <a:solidFill>
                  <a:srgbClr val="FFFFFF"/>
                </a:solidFill>
              </a:endParaRPr>
            </a:p>
          </p:txBody>
        </p:sp>
      </p:grpSp>
      <p:sp>
        <p:nvSpPr>
          <p:cNvPr id="190" name="Google Shape;190;p26"/>
          <p:cNvSpPr txBox="1"/>
          <p:nvPr/>
        </p:nvSpPr>
        <p:spPr>
          <a:xfrm>
            <a:off x="53475" y="1133500"/>
            <a:ext cx="4491000" cy="347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Functions of education in formation of ideologies and identity.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Factors which influence the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national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education system and form identity and ideology of a country.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Thus education system includes the full range of learning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opportunities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available in a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country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,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whether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they are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provided or financed by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public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or private sector that sustains it.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1" name="Google Shape;191;p26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7"/>
          <p:cNvSpPr txBox="1"/>
          <p:nvPr>
            <p:ph type="title"/>
          </p:nvPr>
        </p:nvSpPr>
        <p:spPr>
          <a:xfrm>
            <a:off x="943375" y="2111200"/>
            <a:ext cx="2233800" cy="513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2"/>
                </a:solidFill>
              </a:rPr>
              <a:t>Conclusion</a:t>
            </a:r>
            <a:endParaRPr sz="3000">
              <a:solidFill>
                <a:schemeClr val="dk2"/>
              </a:solidFill>
            </a:endParaRPr>
          </a:p>
        </p:txBody>
      </p:sp>
      <p:sp>
        <p:nvSpPr>
          <p:cNvPr id="197" name="Google Shape;197;p27"/>
          <p:cNvSpPr txBox="1"/>
          <p:nvPr/>
        </p:nvSpPr>
        <p:spPr>
          <a:xfrm>
            <a:off x="4475525" y="-63875"/>
            <a:ext cx="4500600" cy="183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Teachers enter particular schooling and situations with a personal but shared idea of the good and a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commitment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to human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emancipation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, an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ability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to think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critically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in action understanding of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their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role and their expectations others have if them and a proposal for action which sets out essential principles and features of the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educational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encounter.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8" name="Google Shape;198;p27"/>
          <p:cNvSpPr txBox="1"/>
          <p:nvPr/>
        </p:nvSpPr>
        <p:spPr>
          <a:xfrm>
            <a:off x="4854350" y="4183500"/>
            <a:ext cx="40683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While the process model is driven by general principles and places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emphasis on judgement and meaning making, it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doesn't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make explicit statement.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9" name="Google Shape;199;p27"/>
          <p:cNvSpPr/>
          <p:nvPr/>
        </p:nvSpPr>
        <p:spPr>
          <a:xfrm rot="-5400000">
            <a:off x="5794050" y="1854299"/>
            <a:ext cx="1894800" cy="2240700"/>
          </a:xfrm>
          <a:prstGeom prst="ellipse">
            <a:avLst/>
          </a:prstGeom>
          <a:noFill/>
          <a:ln cap="flat" cmpd="sng" w="19050">
            <a:solidFill>
              <a:srgbClr val="90DDD6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00" name="Google Shape;200;p27"/>
          <p:cNvGrpSpPr/>
          <p:nvPr/>
        </p:nvGrpSpPr>
        <p:grpSpPr>
          <a:xfrm>
            <a:off x="6277286" y="2613493"/>
            <a:ext cx="972959" cy="833317"/>
            <a:chOff x="3664038" y="1663782"/>
            <a:chExt cx="1815900" cy="1815900"/>
          </a:xfrm>
        </p:grpSpPr>
        <p:sp>
          <p:nvSpPr>
            <p:cNvPr id="201" name="Google Shape;201;p27"/>
            <p:cNvSpPr/>
            <p:nvPr/>
          </p:nvSpPr>
          <p:spPr>
            <a:xfrm>
              <a:off x="3664038" y="1663782"/>
              <a:ext cx="1815900" cy="1815900"/>
            </a:xfrm>
            <a:prstGeom prst="ellipse">
              <a:avLst/>
            </a:prstGeom>
            <a:solidFill>
              <a:srgbClr val="1B786E"/>
            </a:solidFill>
            <a:ln>
              <a:noFill/>
            </a:ln>
            <a:effectLst>
              <a:outerShdw blurRad="228600" rotWithShape="0" algn="tl" dir="5400000" dist="50800">
                <a:srgbClr val="000000">
                  <a:alpha val="549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" name="Google Shape;202;p27"/>
            <p:cNvSpPr txBox="1"/>
            <p:nvPr/>
          </p:nvSpPr>
          <p:spPr>
            <a:xfrm>
              <a:off x="3899988" y="2158482"/>
              <a:ext cx="1344000" cy="826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Praxis</a:t>
              </a:r>
              <a:endParaRPr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203" name="Google Shape;203;p27"/>
          <p:cNvGrpSpPr/>
          <p:nvPr/>
        </p:nvGrpSpPr>
        <p:grpSpPr>
          <a:xfrm>
            <a:off x="6385787" y="1768190"/>
            <a:ext cx="717137" cy="606430"/>
            <a:chOff x="2859873" y="853971"/>
            <a:chExt cx="1068600" cy="1068600"/>
          </a:xfrm>
        </p:grpSpPr>
        <p:sp>
          <p:nvSpPr>
            <p:cNvPr id="204" name="Google Shape;204;p27"/>
            <p:cNvSpPr/>
            <p:nvPr/>
          </p:nvSpPr>
          <p:spPr>
            <a:xfrm>
              <a:off x="2859873" y="853971"/>
              <a:ext cx="1068600" cy="1068600"/>
            </a:xfrm>
            <a:prstGeom prst="ellipse">
              <a:avLst/>
            </a:prstGeom>
            <a:solidFill>
              <a:srgbClr val="155B5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5" name="Google Shape;205;p27"/>
            <p:cNvSpPr txBox="1"/>
            <p:nvPr/>
          </p:nvSpPr>
          <p:spPr>
            <a:xfrm>
              <a:off x="3012800" y="1022197"/>
              <a:ext cx="762600" cy="73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Theory </a:t>
              </a:r>
              <a:endParaRPr b="1" sz="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206" name="Google Shape;206;p27"/>
          <p:cNvGrpSpPr/>
          <p:nvPr/>
        </p:nvGrpSpPr>
        <p:grpSpPr>
          <a:xfrm>
            <a:off x="6379369" y="3577089"/>
            <a:ext cx="717137" cy="606431"/>
            <a:chOff x="5214448" y="3234278"/>
            <a:chExt cx="1068600" cy="1068600"/>
          </a:xfrm>
        </p:grpSpPr>
        <p:sp>
          <p:nvSpPr>
            <p:cNvPr id="207" name="Google Shape;207;p27"/>
            <p:cNvSpPr/>
            <p:nvPr/>
          </p:nvSpPr>
          <p:spPr>
            <a:xfrm>
              <a:off x="5214448" y="3234278"/>
              <a:ext cx="1068600" cy="1068600"/>
            </a:xfrm>
            <a:prstGeom prst="ellipse">
              <a:avLst/>
            </a:prstGeom>
            <a:solidFill>
              <a:srgbClr val="155B5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8" name="Google Shape;208;p27"/>
            <p:cNvSpPr txBox="1"/>
            <p:nvPr/>
          </p:nvSpPr>
          <p:spPr>
            <a:xfrm>
              <a:off x="5367375" y="3402503"/>
              <a:ext cx="762600" cy="73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action</a:t>
              </a:r>
              <a:endParaRPr b="1" sz="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209" name="Google Shape;209;p27"/>
          <p:cNvGrpSpPr/>
          <p:nvPr/>
        </p:nvGrpSpPr>
        <p:grpSpPr>
          <a:xfrm>
            <a:off x="5314901" y="2673494"/>
            <a:ext cx="717139" cy="606431"/>
            <a:chOff x="5214448" y="3234278"/>
            <a:chExt cx="1068603" cy="1068600"/>
          </a:xfrm>
        </p:grpSpPr>
        <p:sp>
          <p:nvSpPr>
            <p:cNvPr id="210" name="Google Shape;210;p27"/>
            <p:cNvSpPr/>
            <p:nvPr/>
          </p:nvSpPr>
          <p:spPr>
            <a:xfrm>
              <a:off x="5214448" y="3234278"/>
              <a:ext cx="1068600" cy="1068600"/>
            </a:xfrm>
            <a:prstGeom prst="ellipse">
              <a:avLst/>
            </a:prstGeom>
            <a:solidFill>
              <a:srgbClr val="155B5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1" name="Google Shape;211;p27"/>
            <p:cNvSpPr txBox="1"/>
            <p:nvPr/>
          </p:nvSpPr>
          <p:spPr>
            <a:xfrm>
              <a:off x="5214451" y="3402509"/>
              <a:ext cx="1068600" cy="73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Reflections</a:t>
              </a:r>
              <a:endParaRPr b="1" sz="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212" name="Google Shape;212;p27"/>
          <p:cNvGrpSpPr/>
          <p:nvPr/>
        </p:nvGrpSpPr>
        <p:grpSpPr>
          <a:xfrm>
            <a:off x="7452464" y="2673494"/>
            <a:ext cx="717137" cy="606431"/>
            <a:chOff x="5214448" y="3234278"/>
            <a:chExt cx="1068600" cy="1068600"/>
          </a:xfrm>
        </p:grpSpPr>
        <p:sp>
          <p:nvSpPr>
            <p:cNvPr id="213" name="Google Shape;213;p27"/>
            <p:cNvSpPr/>
            <p:nvPr/>
          </p:nvSpPr>
          <p:spPr>
            <a:xfrm>
              <a:off x="5214448" y="3234278"/>
              <a:ext cx="1068600" cy="1068600"/>
            </a:xfrm>
            <a:prstGeom prst="ellipse">
              <a:avLst/>
            </a:prstGeom>
            <a:solidFill>
              <a:srgbClr val="155B5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4" name="Google Shape;214;p27"/>
            <p:cNvSpPr txBox="1"/>
            <p:nvPr/>
          </p:nvSpPr>
          <p:spPr>
            <a:xfrm>
              <a:off x="5311244" y="3402509"/>
              <a:ext cx="971700" cy="73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Reflection</a:t>
              </a:r>
              <a:endParaRPr b="1" sz="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215" name="Google Shape;215;p27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8"/>
          <p:cNvSpPr txBox="1"/>
          <p:nvPr>
            <p:ph type="title"/>
          </p:nvPr>
        </p:nvSpPr>
        <p:spPr>
          <a:xfrm>
            <a:off x="578075" y="454225"/>
            <a:ext cx="31653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/>
              <a:t>Suggestive Readings</a:t>
            </a:r>
            <a:endParaRPr b="1" sz="1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300"/>
          </a:p>
        </p:txBody>
      </p:sp>
      <p:sp>
        <p:nvSpPr>
          <p:cNvPr id="221" name="Google Shape;221;p28"/>
          <p:cNvSpPr txBox="1"/>
          <p:nvPr>
            <p:ph idx="1" type="body"/>
          </p:nvPr>
        </p:nvSpPr>
        <p:spPr>
          <a:xfrm>
            <a:off x="578075" y="1644075"/>
            <a:ext cx="7197300" cy="243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/>
          </a:p>
          <a:p>
            <a:pPr indent="-304800" lvl="0" marL="457200" rtl="0" algn="l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i="1" lang="en" sz="1200" u="sng">
                <a:solidFill>
                  <a:schemeClr val="hlink"/>
                </a:solidFill>
                <a:hlinkClick r:id="rId3"/>
              </a:rPr>
              <a:t>Laura H. Chapman, ‘curriculum development has process and product” (1985).</a:t>
            </a:r>
            <a:endParaRPr i="1" sz="1200"/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i="1" lang="en" sz="1200" u="sng">
                <a:solidFill>
                  <a:schemeClr val="hlink"/>
                </a:solidFill>
                <a:hlinkClick r:id="rId4"/>
              </a:rPr>
              <a:t>Nursing education , BT </a:t>
            </a:r>
            <a:r>
              <a:rPr i="1" lang="en" sz="1200" u="sng">
                <a:solidFill>
                  <a:schemeClr val="hlink"/>
                </a:solidFill>
                <a:hlinkClick r:id="rId5"/>
              </a:rPr>
              <a:t>Basavanthappa</a:t>
            </a:r>
            <a:r>
              <a:rPr i="1" lang="en" sz="1200" u="sng">
                <a:solidFill>
                  <a:schemeClr val="hlink"/>
                </a:solidFill>
                <a:hlinkClick r:id="rId6"/>
              </a:rPr>
              <a:t> 2003 Jaypee brothers.</a:t>
            </a:r>
            <a:endParaRPr i="1" sz="1200"/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i="1" lang="en" sz="1200" u="sng">
                <a:solidFill>
                  <a:schemeClr val="hlink"/>
                </a:solidFill>
                <a:hlinkClick r:id="rId7"/>
              </a:rPr>
              <a:t>http</a:t>
            </a:r>
            <a:r>
              <a:rPr i="1" lang="en" sz="1200" u="sng">
                <a:solidFill>
                  <a:schemeClr val="hlink"/>
                </a:solidFill>
                <a:hlinkClick r:id="rId8"/>
              </a:rPr>
              <a:t>://www.moe.goc.tt/curriculumprocess.html</a:t>
            </a:r>
            <a:endParaRPr i="1" sz="1200"/>
          </a:p>
        </p:txBody>
      </p:sp>
      <p:pic>
        <p:nvPicPr>
          <p:cNvPr id="222" name="Google Shape;222;p28" title="beethovens_silence.mp3">
            <a:hlinkClick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575500" y="4715725"/>
            <a:ext cx="230125" cy="230125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p28"/>
          <p:cNvSpPr txBox="1"/>
          <p:nvPr/>
        </p:nvSpPr>
        <p:spPr>
          <a:xfrm>
            <a:off x="2398025" y="48105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title"/>
          </p:nvPr>
        </p:nvSpPr>
        <p:spPr>
          <a:xfrm>
            <a:off x="1698000" y="2218200"/>
            <a:ext cx="1149900" cy="410400"/>
          </a:xfrm>
          <a:prstGeom prst="rect">
            <a:avLst/>
          </a:prstGeom>
          <a:solidFill>
            <a:srgbClr val="90DDD6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00000"/>
                </a:solidFill>
              </a:rPr>
              <a:t>Synopsis</a:t>
            </a:r>
            <a:endParaRPr b="1" sz="1800">
              <a:solidFill>
                <a:srgbClr val="000000"/>
              </a:solidFill>
            </a:endParaRPr>
          </a:p>
        </p:txBody>
      </p:sp>
      <p:sp>
        <p:nvSpPr>
          <p:cNvPr id="67" name="Google Shape;67;p14"/>
          <p:cNvSpPr txBox="1"/>
          <p:nvPr/>
        </p:nvSpPr>
        <p:spPr>
          <a:xfrm>
            <a:off x="4951850" y="727475"/>
            <a:ext cx="3964800" cy="506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Introduction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Curriculum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Forms of curriculum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Curriculum process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Curriculum importance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New trends in education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Role of the state in curriculum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development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Meritocracy and its impact on curriculum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Relationship between power , ideology and the curriculum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8" name="Google Shape;68;p14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/>
        </p:nvSpPr>
        <p:spPr>
          <a:xfrm>
            <a:off x="665300" y="1018625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Learning Objectives 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665300" y="3105150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Learning Outcomes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75" name="Google Shape;75;p15"/>
          <p:cNvSpPr txBox="1"/>
          <p:nvPr/>
        </p:nvSpPr>
        <p:spPr>
          <a:xfrm>
            <a:off x="4572300" y="564050"/>
            <a:ext cx="4572000" cy="167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impart knowledge the instructional activities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improve students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achievement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accomplish and employed in making curriculum decisions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impart knowledge grounded in the discipline of art, rationale, aims and content of the curriculum.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6" name="Google Shape;76;p15"/>
          <p:cNvSpPr txBox="1"/>
          <p:nvPr/>
        </p:nvSpPr>
        <p:spPr>
          <a:xfrm>
            <a:off x="4572300" y="2790625"/>
            <a:ext cx="4572000" cy="14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Analysed approach assessment methods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Reviewed curriculum review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committee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and formation.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Understands the learning objectives of designing curriculum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Describes incorporating an evaluative stage.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7" name="Google Shape;77;p15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/>
        </p:nvSpPr>
        <p:spPr>
          <a:xfrm>
            <a:off x="1309700" y="2044050"/>
            <a:ext cx="14286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Introduction 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3" name="Google Shape;83;p16"/>
          <p:cNvSpPr txBox="1"/>
          <p:nvPr/>
        </p:nvSpPr>
        <p:spPr>
          <a:xfrm>
            <a:off x="4693450" y="466200"/>
            <a:ext cx="4333800" cy="421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process of developing an elementary art curriculum intended for national distribution is described with special attention to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theoretical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and practical criteria employed in making curriculum decisions.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Curriculum as a set of subjects we face a much simpler task than the school that takes uopn the responsibility for all experiences the learner has both inside and outside the school.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Curriculum is composite of entire range of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experiences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learner undergoes of school or college. It ia a systematic arrangement of the sum total of selected experiences planned by a school or college or defined group of student to attain the aims of particular educational program.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" name="Google Shape;84;p16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/>
          <p:nvPr/>
        </p:nvSpPr>
        <p:spPr>
          <a:xfrm>
            <a:off x="1562800" y="158075"/>
            <a:ext cx="1428600" cy="2814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Curriculum 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Google Shape;90;p17"/>
          <p:cNvSpPr txBox="1"/>
          <p:nvPr/>
        </p:nvSpPr>
        <p:spPr>
          <a:xfrm>
            <a:off x="310750" y="557200"/>
            <a:ext cx="3932700" cy="39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Content + Principles of teaching and learning =  Curriculum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1" name="Google Shape;91;p17"/>
          <p:cNvSpPr txBox="1"/>
          <p:nvPr/>
        </p:nvSpPr>
        <p:spPr>
          <a:xfrm>
            <a:off x="1562800" y="1403450"/>
            <a:ext cx="1428600" cy="3966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Forms of curriculum 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" name="Google Shape;92;p17"/>
          <p:cNvSpPr txBox="1"/>
          <p:nvPr/>
        </p:nvSpPr>
        <p:spPr>
          <a:xfrm>
            <a:off x="889400" y="1971650"/>
            <a:ext cx="3879300" cy="159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There are 3 basic types of curriculum design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Subject- centred design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Learner- centered design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Problem- centred design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" name="Google Shape;93;p17"/>
          <p:cNvSpPr txBox="1"/>
          <p:nvPr/>
        </p:nvSpPr>
        <p:spPr>
          <a:xfrm>
            <a:off x="182175" y="3364700"/>
            <a:ext cx="4221900" cy="86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It is helpful to approach curriculum theory and practice in the light of aristotle influential categorization of knowledge into 3 disciplines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4" name="Google Shape;94;p17"/>
          <p:cNvSpPr txBox="1"/>
          <p:nvPr/>
        </p:nvSpPr>
        <p:spPr>
          <a:xfrm>
            <a:off x="300050" y="4489850"/>
            <a:ext cx="1178700" cy="2814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The T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heoretical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" name="Google Shape;95;p17"/>
          <p:cNvSpPr txBox="1"/>
          <p:nvPr/>
        </p:nvSpPr>
        <p:spPr>
          <a:xfrm>
            <a:off x="1641900" y="4489850"/>
            <a:ext cx="1178700" cy="2814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The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Practical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6" name="Google Shape;96;p17"/>
          <p:cNvSpPr txBox="1"/>
          <p:nvPr/>
        </p:nvSpPr>
        <p:spPr>
          <a:xfrm>
            <a:off x="3064750" y="4489850"/>
            <a:ext cx="1178700" cy="2814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The Productive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7" name="Google Shape;97;p17"/>
          <p:cNvSpPr txBox="1"/>
          <p:nvPr/>
        </p:nvSpPr>
        <p:spPr>
          <a:xfrm>
            <a:off x="4824425" y="1401375"/>
            <a:ext cx="1178700" cy="2814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The Theoretical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8" name="Google Shape;98;p17"/>
          <p:cNvSpPr txBox="1"/>
          <p:nvPr/>
        </p:nvSpPr>
        <p:spPr>
          <a:xfrm>
            <a:off x="6166275" y="1401375"/>
            <a:ext cx="1178700" cy="2814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The Practical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9" name="Google Shape;99;p17"/>
          <p:cNvSpPr txBox="1"/>
          <p:nvPr/>
        </p:nvSpPr>
        <p:spPr>
          <a:xfrm>
            <a:off x="7589125" y="1401375"/>
            <a:ext cx="1178700" cy="2814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The Productive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Google Shape;100;p17"/>
          <p:cNvSpPr txBox="1"/>
          <p:nvPr/>
        </p:nvSpPr>
        <p:spPr>
          <a:xfrm>
            <a:off x="4663700" y="2326475"/>
            <a:ext cx="1178700" cy="2814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Syllabus 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1" name="Google Shape;101;p17"/>
          <p:cNvSpPr txBox="1"/>
          <p:nvPr/>
        </p:nvSpPr>
        <p:spPr>
          <a:xfrm>
            <a:off x="6277625" y="2326475"/>
            <a:ext cx="1178700" cy="2814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Process 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2" name="Google Shape;102;p17"/>
          <p:cNvSpPr txBox="1"/>
          <p:nvPr/>
        </p:nvSpPr>
        <p:spPr>
          <a:xfrm>
            <a:off x="7815350" y="2326475"/>
            <a:ext cx="1178700" cy="2814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Product 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" name="Google Shape;103;p17"/>
          <p:cNvSpPr txBox="1"/>
          <p:nvPr/>
        </p:nvSpPr>
        <p:spPr>
          <a:xfrm>
            <a:off x="6277625" y="3152775"/>
            <a:ext cx="1178700" cy="2814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Praxis 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04" name="Google Shape;104;p17"/>
          <p:cNvCxnSpPr>
            <a:stCxn id="100" idx="3"/>
            <a:endCxn id="101" idx="1"/>
          </p:cNvCxnSpPr>
          <p:nvPr/>
        </p:nvCxnSpPr>
        <p:spPr>
          <a:xfrm>
            <a:off x="5842400" y="2467175"/>
            <a:ext cx="435300" cy="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5" name="Google Shape;105;p17"/>
          <p:cNvCxnSpPr>
            <a:stCxn id="101" idx="3"/>
            <a:endCxn id="102" idx="1"/>
          </p:cNvCxnSpPr>
          <p:nvPr/>
        </p:nvCxnSpPr>
        <p:spPr>
          <a:xfrm>
            <a:off x="7456325" y="2467175"/>
            <a:ext cx="359100" cy="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6" name="Google Shape;106;p17"/>
          <p:cNvCxnSpPr>
            <a:stCxn id="101" idx="2"/>
            <a:endCxn id="103" idx="0"/>
          </p:cNvCxnSpPr>
          <p:nvPr/>
        </p:nvCxnSpPr>
        <p:spPr>
          <a:xfrm>
            <a:off x="6866975" y="2607875"/>
            <a:ext cx="0" cy="54480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07" name="Google Shape;107;p17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8"/>
          <p:cNvSpPr txBox="1"/>
          <p:nvPr/>
        </p:nvSpPr>
        <p:spPr>
          <a:xfrm>
            <a:off x="181775" y="545350"/>
            <a:ext cx="4266600" cy="427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Formulating education objectives : The Philosophies serves as a framework within which an organisation, school or college or educational program can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function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with an objective and purpose.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Criteria for content selection : The selection, organisation and guidance of students learning experiences should be submitted to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continuous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appraisal by the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faculties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Organising the content : Continuity ,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sequence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and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integration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must be included.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Selecting learning experience: learning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experience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is defined as an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interaction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between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the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student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and condition in environment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which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she/he can react.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3" name="Google Shape;113;p18"/>
          <p:cNvSpPr txBox="1"/>
          <p:nvPr/>
        </p:nvSpPr>
        <p:spPr>
          <a:xfrm>
            <a:off x="1363150" y="267325"/>
            <a:ext cx="6346800" cy="224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Curricular Process 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4" name="Google Shape;114;p18"/>
          <p:cNvSpPr txBox="1"/>
          <p:nvPr/>
        </p:nvSpPr>
        <p:spPr>
          <a:xfrm>
            <a:off x="4673000" y="652300"/>
            <a:ext cx="4106100" cy="417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	Evaluating the curriculum: The curriculum process is the success or failure depends on the educational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enterprise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by means of some measurement and assessment of change in behaviour.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6.	Assessment of Educational needs: Felt needs real needs observed needs are interconnected.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7.	 Development tryout: will gather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empirical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data to support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whether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curriculum is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relevant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useful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reliable and valid.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5" name="Google Shape;115;p18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/>
          <p:nvPr/>
        </p:nvSpPr>
        <p:spPr>
          <a:xfrm>
            <a:off x="1122800" y="267325"/>
            <a:ext cx="7014900" cy="224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Curriculum Importance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1" name="Google Shape;121;p19"/>
          <p:cNvSpPr txBox="1"/>
          <p:nvPr/>
        </p:nvSpPr>
        <p:spPr>
          <a:xfrm>
            <a:off x="160400" y="1133475"/>
            <a:ext cx="4266600" cy="34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Explicit curriculum is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important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in ensuring that teaching occurs.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Explicit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curriculum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prevents excessive overlaps across grade levels.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Curriculum needs to be organised.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And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explicit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curriculum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makes differentiated instruction possible.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Achievement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of educational aims.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2" name="Google Shape;122;p19"/>
          <p:cNvSpPr txBox="1"/>
          <p:nvPr/>
        </p:nvSpPr>
        <p:spPr>
          <a:xfrm>
            <a:off x="4715775" y="1101425"/>
            <a:ext cx="4106100" cy="3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Criteria of suitable teachers.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Selection of suitable methods.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Reflects trends in education.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Providing suitable knowledge.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Proving suitable activities and experiences.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Providing wholesome influences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3" name="Google Shape;123;p19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0"/>
          <p:cNvSpPr txBox="1"/>
          <p:nvPr/>
        </p:nvSpPr>
        <p:spPr>
          <a:xfrm>
            <a:off x="1122800" y="267325"/>
            <a:ext cx="7014900" cy="224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New trends in education 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9" name="Google Shape;129;p20"/>
          <p:cNvSpPr txBox="1"/>
          <p:nvPr/>
        </p:nvSpPr>
        <p:spPr>
          <a:xfrm>
            <a:off x="245950" y="1133475"/>
            <a:ext cx="4266600" cy="34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Live stream teaching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School - to - school learning 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3D printing.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Self - directed learning.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Reverse gamification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Virtual reality.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0" name="Google Shape;130;p20"/>
          <p:cNvSpPr txBox="1"/>
          <p:nvPr/>
        </p:nvSpPr>
        <p:spPr>
          <a:xfrm>
            <a:off x="4790625" y="1074675"/>
            <a:ext cx="4106100" cy="3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Adaptive learning algorithms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Mobile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learning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Maker tinkering.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Let school questions guide everything.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Artificial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intelligence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New learning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taxonomies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1" name="Google Shape;131;p20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1"/>
          <p:cNvSpPr txBox="1"/>
          <p:nvPr/>
        </p:nvSpPr>
        <p:spPr>
          <a:xfrm>
            <a:off x="1122800" y="267325"/>
            <a:ext cx="7014900" cy="224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Role of state in curriculum development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7" name="Google Shape;137;p21"/>
          <p:cNvSpPr txBox="1"/>
          <p:nvPr/>
        </p:nvSpPr>
        <p:spPr>
          <a:xfrm>
            <a:off x="160400" y="1133475"/>
            <a:ext cx="4266600" cy="34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It plays a major role in curriculum construction, implementation, evaluation, research and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reconstruction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thought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their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educational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departments.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It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permits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the schools /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colleges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/ to start and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continue the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course according to the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infrastructure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It is responsible for the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proper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curriculum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development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implementation in the schools on the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basis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of leaderships provided by the national bodies.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8" name="Google Shape;138;p21"/>
          <p:cNvSpPr txBox="1"/>
          <p:nvPr/>
        </p:nvSpPr>
        <p:spPr>
          <a:xfrm>
            <a:off x="4715775" y="1101425"/>
            <a:ext cx="4106100" cy="3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Helps to propagate the concepts and principles of curriculum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development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and its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implementation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and also conducts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evaluation and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research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on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curriculum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 formulates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philosophies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objectives ,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syllabi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and framework of all the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courses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It will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give permission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to start and to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continue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course. It can stop a program if it feels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that's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schools/ college is not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providing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necessary facilities.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Recommended by tge 86 NPE, 1988 NCF,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also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2019 NEP.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9" name="Google Shape;139;p21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